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5143500" type="screen16x9"/>
  <p:notesSz cx="6858000" cy="9144000"/>
  <p:embeddedFontLst>
    <p:embeddedFont>
      <p:font typeface="Lato" panose="020B0604020202020204" charset="0"/>
      <p:regular r:id="rId23"/>
      <p:bold r:id="rId24"/>
      <p:italic r:id="rId25"/>
      <p:boldItalic r:id="rId26"/>
    </p:embeddedFont>
    <p:embeddedFont>
      <p:font typeface="Verdana" panose="020B0604030504040204" pitchFamily="34" charset="0"/>
      <p:regular r:id="rId27"/>
      <p:bold r:id="rId28"/>
      <p:italic r:id="rId29"/>
      <p:boldItalic r:id="rId30"/>
    </p:embeddedFont>
    <p:embeddedFont>
      <p:font typeface="Playfair Display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3E08497-EC02-44EE-9C5C-6A6C454C9AB1}">
  <a:tblStyle styleId="{33E08497-EC02-44EE-9C5C-6A6C454C9AB1}" styleName="Table_0">
    <a:wholeTbl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3" d="100"/>
          <a:sy n="113" d="100"/>
        </p:scale>
        <p:origin x="120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1250801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1024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400019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122465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475693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04510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303919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95470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Not a sentence, but a risk factor - should be acknowledged</a:t>
            </a:r>
          </a:p>
        </p:txBody>
      </p:sp>
    </p:spTree>
    <p:extLst>
      <p:ext uri="{BB962C8B-B14F-4D97-AF65-F5344CB8AC3E}">
        <p14:creationId xmlns:p14="http://schemas.microsoft.com/office/powerpoint/2010/main" val="3873452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Tell story of trauma and how it can be re-activated by systems that place barriers 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Ask people to brainstorm why single payer would be better for patients who’ve experienced trauma </a:t>
            </a:r>
          </a:p>
        </p:txBody>
      </p:sp>
    </p:spTree>
    <p:extLst>
      <p:ext uri="{BB962C8B-B14F-4D97-AF65-F5344CB8AC3E}">
        <p14:creationId xmlns:p14="http://schemas.microsoft.com/office/powerpoint/2010/main" val="41015140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038976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94894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Surveyed over 17,000 adults - very high response rate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Mostly white, middle and upper class, college educated - all members of a Kaiser Permanente HMO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Compared surveys to mortality and morbidity </a:t>
            </a:r>
          </a:p>
        </p:txBody>
      </p:sp>
    </p:spTree>
    <p:extLst>
      <p:ext uri="{BB962C8B-B14F-4D97-AF65-F5344CB8AC3E}">
        <p14:creationId xmlns:p14="http://schemas.microsoft.com/office/powerpoint/2010/main" val="27068999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437585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61950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983210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90403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254033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965581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90553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718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2749050" y="748800"/>
            <a:ext cx="3645899" cy="36458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/>
          <p:nvPr/>
        </p:nvSpPr>
        <p:spPr>
          <a:xfrm>
            <a:off x="2992950" y="992700"/>
            <a:ext cx="3158100" cy="3158100"/>
          </a:xfrm>
          <a:prstGeom prst="rect">
            <a:avLst/>
          </a:prstGeom>
          <a:noFill/>
          <a:ln w="28575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3096250" y="1627200"/>
            <a:ext cx="2951399" cy="15843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3096362" y="3266930"/>
            <a:ext cx="2951399" cy="7013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Playfair Display"/>
              <a:buNone/>
              <a:defRPr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311700" y="1233100"/>
            <a:ext cx="8520599" cy="16101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311700" y="2919450"/>
            <a:ext cx="8520599" cy="1071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dk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509550" y="1423875"/>
            <a:ext cx="8124900" cy="17981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599" cy="626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599" cy="626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599" cy="626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311700" y="1391377"/>
            <a:ext cx="2807999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dk2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/>
        </p:nvSpPr>
        <p:spPr>
          <a:xfrm>
            <a:off x="4572000" y="-25"/>
            <a:ext cx="4572000" cy="51434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40" name="Shape 40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265500" y="1107950"/>
            <a:ext cx="4045199" cy="1683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ubTitle" idx="1"/>
          </p:nvPr>
        </p:nvSpPr>
        <p:spPr>
          <a:xfrm>
            <a:off x="265500" y="2845200"/>
            <a:ext cx="4045199" cy="1345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7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599" cy="6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Lato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  <a:endParaRPr lang="en" sz="10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ctrTitle"/>
          </p:nvPr>
        </p:nvSpPr>
        <p:spPr>
          <a:xfrm>
            <a:off x="3096250" y="1627200"/>
            <a:ext cx="2951399" cy="15843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Trauma Informed Care,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For All</a:t>
            </a:r>
          </a:p>
        </p:txBody>
      </p:sp>
      <p:sp>
        <p:nvSpPr>
          <p:cNvPr id="60" name="Shape 60"/>
          <p:cNvSpPr txBox="1">
            <a:spLocks noGrp="1"/>
          </p:cNvSpPr>
          <p:nvPr>
            <p:ph type="subTitle" idx="1"/>
          </p:nvPr>
        </p:nvSpPr>
        <p:spPr>
          <a:xfrm>
            <a:off x="3096362" y="3266930"/>
            <a:ext cx="2951399" cy="7013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ACEs and Single Payer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Shape 1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02137" y="361950"/>
            <a:ext cx="5915025" cy="441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Shape 114"/>
          <p:cNvSpPr txBox="1"/>
          <p:nvPr/>
        </p:nvSpPr>
        <p:spPr>
          <a:xfrm>
            <a:off x="1818625" y="4692925"/>
            <a:ext cx="5614800" cy="244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/>
              <a:t>Image: http://acestoohigh.com/got-your-ace-score/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Shape 1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48212" y="220025"/>
            <a:ext cx="5915025" cy="443865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Shape 120"/>
          <p:cNvSpPr txBox="1"/>
          <p:nvPr/>
        </p:nvSpPr>
        <p:spPr>
          <a:xfrm>
            <a:off x="1818625" y="4692925"/>
            <a:ext cx="5614800" cy="244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/>
              <a:t>Image: http://acestoohigh.com/got-your-ace-score/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Shape 1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44287" y="328600"/>
            <a:ext cx="5934075" cy="4486275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Shape 126"/>
          <p:cNvSpPr txBox="1"/>
          <p:nvPr/>
        </p:nvSpPr>
        <p:spPr>
          <a:xfrm>
            <a:off x="1818625" y="4692925"/>
            <a:ext cx="5614800" cy="244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/>
              <a:t>Image: http://acestoohigh.com/got-your-ace-score/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Shape 1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65462" y="381000"/>
            <a:ext cx="5838825" cy="4381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Shape 132"/>
          <p:cNvSpPr txBox="1"/>
          <p:nvPr/>
        </p:nvSpPr>
        <p:spPr>
          <a:xfrm>
            <a:off x="1818625" y="4692925"/>
            <a:ext cx="5614800" cy="244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/>
              <a:t>Image: http://acestoohigh.com/got-your-ace-score/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Shape 1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87625" y="436124"/>
            <a:ext cx="5578099" cy="4053549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Shape 138"/>
          <p:cNvSpPr txBox="1"/>
          <p:nvPr/>
        </p:nvSpPr>
        <p:spPr>
          <a:xfrm>
            <a:off x="1818625" y="4692925"/>
            <a:ext cx="5614800" cy="244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/>
              <a:t>Image: http://acestoohigh.com/got-your-ace-score/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599" cy="6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ACE Pyramid</a:t>
            </a:r>
          </a:p>
        </p:txBody>
      </p:sp>
      <p:pic>
        <p:nvPicPr>
          <p:cNvPr id="144" name="Shape 1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42425" y="1102003"/>
            <a:ext cx="5447425" cy="3600621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Shape 145"/>
          <p:cNvSpPr txBox="1"/>
          <p:nvPr/>
        </p:nvSpPr>
        <p:spPr>
          <a:xfrm>
            <a:off x="1818625" y="4692925"/>
            <a:ext cx="5614800" cy="244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/>
              <a:t>Image: http://www.cdc.gov/violenceprevention/acestudy/pyramid.html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599" cy="6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Understanding ACE Scores</a:t>
            </a:r>
          </a:p>
        </p:txBody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spcAft>
                <a:spcPts val="1000"/>
              </a:spcAft>
            </a:pPr>
            <a:r>
              <a:rPr lang="en"/>
              <a:t>“Trauma is the nation’s most basic public health problem” - Dr. Vince Felitti</a:t>
            </a:r>
          </a:p>
          <a:p>
            <a:pPr marL="457200" lvl="0" indent="-228600" rtl="0">
              <a:spcBef>
                <a:spcPts val="0"/>
              </a:spcBef>
              <a:spcAft>
                <a:spcPts val="1000"/>
              </a:spcAft>
            </a:pPr>
            <a:r>
              <a:rPr lang="en"/>
              <a:t>Recognized </a:t>
            </a:r>
            <a:r>
              <a:rPr lang="en" u="sng"/>
              <a:t>risk factor</a:t>
            </a:r>
            <a:r>
              <a:rPr lang="en"/>
              <a:t> for risky behavior, chronic disease, social instability, and premature death </a:t>
            </a:r>
          </a:p>
          <a:p>
            <a:pPr marL="457200" lvl="0" indent="-228600">
              <a:spcBef>
                <a:spcPts val="0"/>
              </a:spcBef>
              <a:spcAft>
                <a:spcPts val="1000"/>
              </a:spcAft>
            </a:pPr>
            <a:r>
              <a:rPr lang="en"/>
              <a:t>Risk factors can be </a:t>
            </a:r>
            <a:r>
              <a:rPr lang="en" i="1"/>
              <a:t>aggravated</a:t>
            </a:r>
            <a:r>
              <a:rPr lang="en"/>
              <a:t> or </a:t>
            </a:r>
            <a:r>
              <a:rPr lang="en" i="1"/>
              <a:t>alleviated</a:t>
            </a:r>
            <a:r>
              <a:rPr lang="en"/>
              <a:t> by systems</a:t>
            </a: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599" cy="6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Tenants of Trauma-Informed Systems</a:t>
            </a:r>
          </a:p>
        </p:txBody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spcAft>
                <a:spcPts val="1000"/>
              </a:spcAft>
            </a:pPr>
            <a:r>
              <a:rPr lang="en" b="1"/>
              <a:t>Realizes</a:t>
            </a:r>
            <a:r>
              <a:rPr lang="en"/>
              <a:t> the widespread impact of trauma and understands potential paths for recovery</a:t>
            </a:r>
          </a:p>
          <a:p>
            <a:pPr marL="457200" lvl="0" indent="-228600" rtl="0">
              <a:spcBef>
                <a:spcPts val="0"/>
              </a:spcBef>
              <a:spcAft>
                <a:spcPts val="1000"/>
              </a:spcAft>
            </a:pPr>
            <a:r>
              <a:rPr lang="en" b="1"/>
              <a:t>Recognizes</a:t>
            </a:r>
            <a:r>
              <a:rPr lang="en"/>
              <a:t> the signs and symptoms of trauma in clients, families, staff, and others involved with the system</a:t>
            </a:r>
          </a:p>
          <a:p>
            <a:pPr marL="457200" lvl="0" indent="-228600" rtl="0">
              <a:spcBef>
                <a:spcPts val="0"/>
              </a:spcBef>
              <a:spcAft>
                <a:spcPts val="1000"/>
              </a:spcAft>
            </a:pPr>
            <a:r>
              <a:rPr lang="en" b="1"/>
              <a:t>Responds</a:t>
            </a:r>
            <a:r>
              <a:rPr lang="en"/>
              <a:t> by fully integrating knowledge about trauma into policies, procedures, and practices</a:t>
            </a:r>
          </a:p>
          <a:p>
            <a:pPr marL="457200" lvl="0" indent="-228600" rtl="0">
              <a:spcBef>
                <a:spcPts val="0"/>
              </a:spcBef>
              <a:spcAft>
                <a:spcPts val="1000"/>
              </a:spcAft>
            </a:pPr>
            <a:r>
              <a:rPr lang="en"/>
              <a:t>Seeks to actively </a:t>
            </a:r>
            <a:r>
              <a:rPr lang="en" b="1"/>
              <a:t>resist</a:t>
            </a:r>
            <a:r>
              <a:rPr lang="en"/>
              <a:t> </a:t>
            </a:r>
            <a:r>
              <a:rPr lang="en" b="1"/>
              <a:t>re-traumatization </a:t>
            </a:r>
          </a:p>
          <a:p>
            <a:pPr lvl="0" rtl="0">
              <a:spcBef>
                <a:spcPts val="0"/>
              </a:spcBef>
              <a:spcAft>
                <a:spcPts val="1100"/>
              </a:spcAft>
              <a:buNone/>
            </a:pPr>
            <a:endParaRPr sz="1050">
              <a:solidFill>
                <a:srgbClr val="000000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599" cy="6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Why Single Payer </a:t>
            </a:r>
          </a:p>
        </p:txBody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spcAft>
                <a:spcPts val="1000"/>
              </a:spcAft>
            </a:pPr>
            <a:r>
              <a:rPr lang="en"/>
              <a:t>Eliminate barriers to care that can trigger re-traumatization </a:t>
            </a:r>
          </a:p>
          <a:p>
            <a:pPr marL="457200" lvl="0" indent="-228600" rtl="0">
              <a:spcBef>
                <a:spcPts val="0"/>
              </a:spcBef>
              <a:spcAft>
                <a:spcPts val="1000"/>
              </a:spcAft>
            </a:pPr>
            <a:r>
              <a:rPr lang="en"/>
              <a:t>Improve access to behavioral and mental health services </a:t>
            </a:r>
          </a:p>
          <a:p>
            <a:pPr marL="457200" lvl="0" indent="-228600">
              <a:spcBef>
                <a:spcPts val="0"/>
              </a:spcBef>
              <a:spcAft>
                <a:spcPts val="1000"/>
              </a:spcAft>
            </a:pPr>
            <a:r>
              <a:rPr lang="en"/>
              <a:t>Provide continuous, uninterrupted care to those who need it most </a:t>
            </a:r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599" cy="6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Envisioning a Trauma-Informed Single Payer System</a:t>
            </a:r>
          </a:p>
        </p:txBody>
      </p:sp>
      <p:pic>
        <p:nvPicPr>
          <p:cNvPr id="169" name="Shape 1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63499" y="1716650"/>
            <a:ext cx="3026274" cy="3088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599" cy="6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The ACE Study</a:t>
            </a:r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Abuse, by category					Prevalence (%)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Psychological (by parents)				11%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Physical (by parents)					28%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Sexual (anyone)						22%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Neglect, by category						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Emotional							15%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Physical								10%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Household Dysfunction, by category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Alcoholism or drug use in home			27%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Loss of biological parent &lt; age 18		23%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Depression or mental illness in home 	17%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Mother treated violently				13%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Imprisoned household member			5%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599" cy="6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More resources for trauma informed care</a:t>
            </a:r>
          </a:p>
        </p:txBody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acestoohigh.com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CDC - http://www.cdc.gov/violenceprevention/acestudy/index.html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SAMHSA - http://www.samhsa.gov/nctic/trauma-interventions 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The Sanctuary Model - http://www.sanctuaryweb.com/ 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599" cy="6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Findings	</a:t>
            </a:r>
          </a:p>
        </p:txBody>
      </p:sp>
      <p:graphicFrame>
        <p:nvGraphicFramePr>
          <p:cNvPr id="72" name="Shape 72"/>
          <p:cNvGraphicFramePr/>
          <p:nvPr/>
        </p:nvGraphicFramePr>
        <p:xfrm>
          <a:off x="902175" y="14538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{33E08497-EC02-44EE-9C5C-6A6C454C9AB1}</a:tableStyleId>
              </a:tblPr>
              <a:tblGrid>
                <a:gridCol w="1809750"/>
                <a:gridCol w="1809750"/>
                <a:gridCol w="1809750"/>
                <a:gridCol w="1809750"/>
              </a:tblGrid>
              <a:tr h="38100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b="1"/>
                        <a:t>ACE Score</a:t>
                      </a:r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b="1"/>
                        <a:t>Women</a:t>
                      </a:r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b="1"/>
                        <a:t>Men</a:t>
                      </a:r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b="1"/>
                        <a:t>Total</a:t>
                      </a:r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2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</a:t>
                      </a:r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34.5</a:t>
                      </a:r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38.0</a:t>
                      </a:r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36.1</a:t>
                      </a:r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1</a:t>
                      </a:r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24.5</a:t>
                      </a:r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27.9</a:t>
                      </a:r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26.0</a:t>
                      </a:r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2</a:t>
                      </a:r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15.5</a:t>
                      </a:r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16.4</a:t>
                      </a:r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15.9</a:t>
                      </a:r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3</a:t>
                      </a:r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10.3</a:t>
                      </a:r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8.6</a:t>
                      </a:r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9.5</a:t>
                      </a:r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4 or more</a:t>
                      </a:r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15.2</a:t>
                      </a:r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9.2</a:t>
                      </a:r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12.5</a:t>
                      </a:r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Shape 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57775" y="268000"/>
            <a:ext cx="5867400" cy="4419600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Shape 78"/>
          <p:cNvSpPr txBox="1"/>
          <p:nvPr/>
        </p:nvSpPr>
        <p:spPr>
          <a:xfrm>
            <a:off x="1818625" y="4692925"/>
            <a:ext cx="5614800" cy="244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200"/>
              <a:t>Image: http://acestoohigh.com/got-your-ace-score/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Shape 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20325" y="165662"/>
            <a:ext cx="5943600" cy="4448175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Shape 84"/>
          <p:cNvSpPr txBox="1"/>
          <p:nvPr/>
        </p:nvSpPr>
        <p:spPr>
          <a:xfrm>
            <a:off x="1818625" y="4692925"/>
            <a:ext cx="5614800" cy="244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/>
              <a:t>Image: http://acestoohigh.com/got-your-ace-score/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Shape 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70137" y="272412"/>
            <a:ext cx="5915025" cy="4486275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Shape 90"/>
          <p:cNvSpPr txBox="1"/>
          <p:nvPr/>
        </p:nvSpPr>
        <p:spPr>
          <a:xfrm>
            <a:off x="1818625" y="4692925"/>
            <a:ext cx="5614800" cy="244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/>
              <a:t>Image: http://acestoohigh.com/got-your-ace-score/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Shape 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28775" y="371475"/>
            <a:ext cx="5886450" cy="440055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Shape 96"/>
          <p:cNvSpPr txBox="1"/>
          <p:nvPr/>
        </p:nvSpPr>
        <p:spPr>
          <a:xfrm>
            <a:off x="1818625" y="4692925"/>
            <a:ext cx="5614800" cy="244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/>
              <a:t>Image: http://acestoohigh.com/got-your-ace-score/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Shape 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79300" y="347662"/>
            <a:ext cx="5848350" cy="4448175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Shape 102"/>
          <p:cNvSpPr txBox="1"/>
          <p:nvPr/>
        </p:nvSpPr>
        <p:spPr>
          <a:xfrm>
            <a:off x="1818625" y="4692925"/>
            <a:ext cx="5614800" cy="244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/>
              <a:t>Image: http://acestoohigh.com/got-your-ace-score/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Shape 1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71625" y="225437"/>
            <a:ext cx="6000750" cy="4486275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Shape 108"/>
          <p:cNvSpPr txBox="1"/>
          <p:nvPr/>
        </p:nvSpPr>
        <p:spPr>
          <a:xfrm>
            <a:off x="1818625" y="4692925"/>
            <a:ext cx="5614800" cy="244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/>
              <a:t>Image: http://acestoohigh.com/got-your-ace-score/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coral">
  <a:themeElements>
    <a:clrScheme name="Coral">
      <a:dk1>
        <a:srgbClr val="F55E61"/>
      </a:dk1>
      <a:lt1>
        <a:srgbClr val="FFFFFF"/>
      </a:lt1>
      <a:dk2>
        <a:srgbClr val="5E696C"/>
      </a:dk2>
      <a:lt2>
        <a:srgbClr val="BFC7CA"/>
      </a:lt2>
      <a:accent1>
        <a:srgbClr val="1E2D31"/>
      </a:accent1>
      <a:accent2>
        <a:srgbClr val="273C42"/>
      </a:accent2>
      <a:accent3>
        <a:srgbClr val="83D061"/>
      </a:accent3>
      <a:accent4>
        <a:srgbClr val="F6CD4C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353</Words>
  <Application>Microsoft Office PowerPoint</Application>
  <PresentationFormat>On-screen Show (16:9)</PresentationFormat>
  <Paragraphs>80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Lato</vt:lpstr>
      <vt:lpstr>Verdana</vt:lpstr>
      <vt:lpstr>Playfair Display</vt:lpstr>
      <vt:lpstr>Arial</vt:lpstr>
      <vt:lpstr>coral</vt:lpstr>
      <vt:lpstr>Trauma Informed Care, For All</vt:lpstr>
      <vt:lpstr>The ACE Study</vt:lpstr>
      <vt:lpstr>Findings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ACE Pyramid</vt:lpstr>
      <vt:lpstr>Understanding ACE Scores</vt:lpstr>
      <vt:lpstr>Tenants of Trauma-Informed Systems</vt:lpstr>
      <vt:lpstr>Why Single Payer </vt:lpstr>
      <vt:lpstr>Envisioning a Trauma-Informed Single Payer System</vt:lpstr>
      <vt:lpstr>More resources for trauma informed care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Trauma Informed Care, For All</dc:title>
  <dc:creator>Emily</dc:creator>
  <cp:lastModifiedBy>Emily</cp:lastModifiedBy>
  <cp:revision>1</cp:revision>
  <dcterms:modified xsi:type="dcterms:W3CDTF">2016-02-22T17:59:27Z</dcterms:modified>
</cp:coreProperties>
</file>